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76" r:id="rId12"/>
    <p:sldId id="277" r:id="rId13"/>
    <p:sldId id="278" r:id="rId14"/>
    <p:sldId id="279" r:id="rId15"/>
    <p:sldId id="280" r:id="rId16"/>
    <p:sldId id="268" r:id="rId17"/>
    <p:sldId id="270" r:id="rId18"/>
    <p:sldId id="269" r:id="rId19"/>
    <p:sldId id="272" r:id="rId20"/>
    <p:sldId id="274" r:id="rId21"/>
    <p:sldId id="271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214E-552A-4E73-AD9B-C4C335D2FB6F}" type="datetimeFigureOut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A169-8AB1-43B9-B1EA-0E8DE7BC3C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1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A169-8AB1-43B9-B1EA-0E8DE7BC3C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0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Q-linearly: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;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R-linearly: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converges to zero with order q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Q-linearly: 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lim┬(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→∞)⁡〖|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𝑥_(𝑘+1)−𝐿|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/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|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𝑥_𝑘−𝐿|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^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𝑞 〗=</a:t>
                </a:r>
                <a:r>
                  <a:rPr lang="zh-CN" altLang="en-US" b="0" i="0" smtClean="0">
                    <a:latin typeface="Cambria Math" panose="02040503050406030204" pitchFamily="18" charset="0"/>
                  </a:rPr>
                  <a:t>𝜇</a:t>
                </a:r>
                <a:r>
                  <a:rPr lang="en-US" altLang="zh-CN" dirty="0"/>
                  <a:t>;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R-linearly: </a:t>
                </a:r>
                <a:r>
                  <a:rPr lang="en-US" altLang="zh-CN" i="0">
                    <a:latin typeface="Cambria Math" panose="02040503050406030204" pitchFamily="18" charset="0"/>
                  </a:rPr>
                  <a:t>|𝑥_(𝑘+1)−𝐿|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zh-CN" alt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  <a:r>
                  <a:rPr lang="en-US" altLang="zh-CN" dirty="0" smtClean="0"/>
                  <a:t>, 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{</a:t>
                </a:r>
                <a:r>
                  <a:rPr lang="zh-CN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_𝑘 }</a:t>
                </a:r>
                <a:r>
                  <a:rPr lang="en-US" altLang="zh-CN" dirty="0"/>
                  <a:t> converges to zero with order q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A169-8AB1-43B9-B1EA-0E8DE7BC3C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F572-A33F-4E0F-A3F8-452B29F9184D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06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296D-3879-4720-8344-B289D44EEB4C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4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AF94-68D7-47B2-BCA1-AE9F02E3D46D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AD10-F7EA-4FDB-AB79-6F0F84ED7D6D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4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66E5-853F-4DAE-98BB-4E2BAE289DC7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95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1AF8-A9F7-4B0E-97A5-6967FF318AD0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4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38B8-B414-4980-9BE9-174144D16220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3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B23-0186-492E-988B-A39DFB1B4D30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8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DE62-B7CC-44A7-BA0D-F657478886F7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9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3DC3-4249-4378-8DF8-5A5098D00A76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83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7FE-C3A0-490E-BFEE-CF5DD40F1082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848B-5269-4107-B22E-5B6984A52532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71EC-C894-4FEF-B551-71B52763F5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 Multilevel Proximal Algorithm for Large Scale Composite Convex Optimization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Jianpei</a:t>
            </a:r>
            <a:r>
              <a:rPr lang="en-US" altLang="zh-CN" dirty="0"/>
              <a:t> Wen  </a:t>
            </a:r>
            <a:r>
              <a:rPr lang="en-US" altLang="zh-CN" dirty="0" smtClean="0"/>
              <a:t>   1301214553</a:t>
            </a:r>
          </a:p>
          <a:p>
            <a:r>
              <a:rPr lang="en-US" altLang="zh-CN" dirty="0" smtClean="0"/>
              <a:t>Xin Pan              1401111635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8EB-C06E-43B5-8040-C082D4F87884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186" t="24760" r="34093" b="15085"/>
          <a:stretch/>
        </p:blipFill>
        <p:spPr>
          <a:xfrm>
            <a:off x="1392864" y="1422898"/>
            <a:ext cx="6358271" cy="5156791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D08E-C1ED-4D7F-9934-EB754FED1E03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Convergence rate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(Assumption 1</a:t>
                </a:r>
                <a:r>
                  <a:rPr lang="en-US" altLang="zh-CN" dirty="0"/>
                  <a:t>) restriction/prolongation operators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(</a:t>
                </a:r>
                <a:r>
                  <a:rPr lang="en-US" altLang="zh-CN" dirty="0"/>
                  <a:t>Lemma 4</a:t>
                </a:r>
                <a:r>
                  <a:rPr lang="en-US" altLang="zh-CN" dirty="0" smtClean="0"/>
                  <a:t>) First </a:t>
                </a:r>
                <a:r>
                  <a:rPr lang="en-US" altLang="zh-CN" dirty="0"/>
                  <a:t>order </a:t>
                </a:r>
                <a:r>
                  <a:rPr lang="en-US" altLang="zh-CN" dirty="0" smtClean="0"/>
                  <a:t>coherence property: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,∗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(Lemma </a:t>
                </a:r>
                <a:r>
                  <a:rPr lang="en-US" altLang="zh-CN" dirty="0" smtClean="0"/>
                  <a:t>5) Convex </a:t>
                </a:r>
                <a:r>
                  <a:rPr lang="en-US" altLang="zh-CN" dirty="0"/>
                  <a:t>with a </a:t>
                </a:r>
                <a:r>
                  <a:rPr lang="en-US" altLang="zh-CN" dirty="0" smtClean="0"/>
                  <a:t>L-</a:t>
                </a:r>
                <a:r>
                  <a:rPr lang="en-US" altLang="zh-CN" dirty="0" err="1" smtClean="0"/>
                  <a:t>lipschitz</a:t>
                </a:r>
                <a:r>
                  <a:rPr lang="en-US" altLang="zh-CN" dirty="0" smtClean="0"/>
                  <a:t> continuous gradient: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𝑝𝑟𝑜𝑥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Convergence rate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</a:t>
                </a:r>
                <a:r>
                  <a:rPr lang="en-US" altLang="zh-CN" dirty="0" smtClean="0"/>
                  <a:t>irst order algorithms: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convex and has a </a:t>
                </a:r>
                <a:r>
                  <a:rPr lang="en-US" altLang="zh-CN" dirty="0" err="1"/>
                  <a:t>Lipschitz</a:t>
                </a:r>
                <a:r>
                  <a:rPr lang="en-US" altLang="zh-CN" dirty="0"/>
                  <a:t> continuous gradient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(Lemma 6): </a:t>
                </a:r>
                <a:r>
                  <a:rPr lang="en-US" altLang="zh-CN" dirty="0"/>
                  <a:t>R</a:t>
                </a:r>
                <a:r>
                  <a:rPr lang="en-US" altLang="zh-CN" dirty="0" smtClean="0"/>
                  <a:t>eplace </a:t>
                </a:r>
                <a:r>
                  <a:rPr lang="en-US" altLang="zh-CN" dirty="0"/>
                  <a:t>the gradients in </a:t>
                </a:r>
                <a:r>
                  <a:rPr lang="en-US" altLang="zh-CN" dirty="0" smtClean="0"/>
                  <a:t>with </a:t>
                </a:r>
                <a:r>
                  <a:rPr lang="en-US" altLang="zh-CN" dirty="0"/>
                  <a:t>the coarse correction term obtained from the coarse model</a:t>
                </a:r>
                <a:r>
                  <a:rPr lang="en-US" altLang="zh-CN" dirty="0" smtClean="0"/>
                  <a:t>.</a:t>
                </a:r>
                <a:r>
                  <a:rPr lang="en-US" altLang="zh-CN" dirty="0"/>
                  <a:t> (Lemma 4</a:t>
                </a:r>
                <a:r>
                  <a:rPr lang="en-US" altLang="zh-CN" dirty="0" smtClean="0"/>
                  <a:t>), (</a:t>
                </a:r>
                <a:r>
                  <a:rPr lang="en-US" altLang="zh-CN" dirty="0"/>
                  <a:t>Lemma 5) 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4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Convergence rate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coarse correction term satisfies a condition similar to </a:t>
                </a:r>
                <a:r>
                  <a:rPr lang="en-US" altLang="zh-CN" dirty="0" smtClean="0"/>
                  <a:t>the </a:t>
                </a:r>
                <a:r>
                  <a:rPr lang="en-US" altLang="zh-CN" dirty="0" err="1" smtClean="0"/>
                  <a:t>Lipschitz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continuity of the </a:t>
                </a:r>
                <a:r>
                  <a:rPr lang="en-US" altLang="zh-CN" dirty="0" smtClean="0"/>
                  <a:t>gradient.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(</a:t>
                </a:r>
                <a:r>
                  <a:rPr lang="en-US" altLang="zh-CN" dirty="0"/>
                  <a:t>Lemma 7) </a:t>
                </a:r>
                <a:r>
                  <a:rPr lang="en-US" altLang="zh-CN" dirty="0" smtClean="0"/>
                  <a:t>Convergent </a:t>
                </a:r>
                <a:r>
                  <a:rPr lang="en-US" altLang="zh-CN" dirty="0"/>
                  <a:t>algorithm </a:t>
                </a:r>
                <a:r>
                  <a:rPr lang="en-US" altLang="zh-CN" dirty="0" smtClean="0"/>
                  <a:t>with non-expansive </a:t>
                </a:r>
                <a:r>
                  <a:rPr lang="en-US" altLang="zh-CN" dirty="0"/>
                  <a:t>steps is </a:t>
                </a:r>
                <a:r>
                  <a:rPr lang="en-US" altLang="zh-CN" dirty="0" smtClean="0"/>
                  <a:t>applied at </a:t>
                </a:r>
                <a:r>
                  <a:rPr lang="en-US" altLang="zh-CN" dirty="0"/>
                  <a:t>the coarse </a:t>
                </a:r>
                <a:r>
                  <a:rPr lang="en-US" altLang="zh-CN" dirty="0" smtClean="0"/>
                  <a:t>level: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(Assumption 1</a:t>
                </a:r>
                <a:r>
                  <a:rPr lang="en-US" altLang="zh-CN" dirty="0" smtClean="0"/>
                  <a:t>),</a:t>
                </a:r>
                <a:r>
                  <a:rPr lang="en-US" altLang="zh-CN" dirty="0"/>
                  <a:t> (Lemma 5</a:t>
                </a:r>
                <a:r>
                  <a:rPr lang="en-US" altLang="zh-CN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non-expansive: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Convergence rate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1916"/>
                <a:ext cx="7886700" cy="50773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(Theorem 3) Contraction </a:t>
                </a:r>
                <a:r>
                  <a:rPr lang="en-US" altLang="zh-CN" dirty="0"/>
                  <a:t>for coarse correction </a:t>
                </a:r>
                <a:r>
                  <a:rPr lang="en-US" altLang="zh-CN" dirty="0" smtClean="0"/>
                  <a:t>update</a:t>
                </a:r>
              </a:p>
              <a:p>
                <a:pPr lvl="1"/>
                <a:r>
                  <a:rPr lang="en-US" altLang="zh-CN" dirty="0" smtClean="0"/>
                  <a:t>A </a:t>
                </a:r>
                <a:r>
                  <a:rPr lang="en-US" altLang="zh-CN" dirty="0"/>
                  <a:t>coarse correction update is performed using m iterations of </a:t>
                </a:r>
                <a:r>
                  <a:rPr lang="en-US" altLang="zh-CN" dirty="0" smtClean="0"/>
                  <a:t>the coarse </a:t>
                </a:r>
                <a:r>
                  <a:rPr lang="en-US" altLang="zh-CN" dirty="0"/>
                  <a:t>contraction </a:t>
                </a:r>
                <a:r>
                  <a:rPr lang="en-US" altLang="zh-CN" dirty="0" smtClean="0"/>
                  <a:t>algorithm.</a:t>
                </a:r>
              </a:p>
              <a:p>
                <a:pPr marL="457200" lvl="1" indent="0">
                  <a:buNone/>
                </a:pPr>
                <a:r>
                  <a:rPr lang="en-US" altLang="zh-CN" dirty="0" smtClean="0"/>
                  <a:t>(</a:t>
                </a:r>
                <a:r>
                  <a:rPr lang="en-US" altLang="zh-CN" dirty="0"/>
                  <a:t>Lemma 6) (Lemma 7) (Assumption 1) 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, 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 smtClean="0"/>
                  <a:t> is sufficiently large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(Theorem </a:t>
                </a:r>
                <a:r>
                  <a:rPr lang="en-US" altLang="zh-CN" dirty="0" smtClean="0"/>
                  <a:t>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/>
                  <a:t>convex and has </a:t>
                </a:r>
                <a:r>
                  <a:rPr lang="en-US" altLang="zh-CN" dirty="0" err="1" smtClean="0"/>
                  <a:t>Lipschitz</a:t>
                </a:r>
                <a:r>
                  <a:rPr lang="en-US" altLang="zh-CN" dirty="0" smtClean="0"/>
                  <a:t>-continuous gradients. </a:t>
                </a:r>
                <a:r>
                  <a:rPr lang="en-US" altLang="zh-CN" dirty="0"/>
                  <a:t>C</a:t>
                </a:r>
                <a:r>
                  <a:rPr lang="en-US" altLang="zh-CN" dirty="0" smtClean="0"/>
                  <a:t>onverges </a:t>
                </a:r>
                <a:r>
                  <a:rPr lang="en-US" altLang="zh-CN" dirty="0"/>
                  <a:t>R-linearly</a:t>
                </a:r>
                <a:endParaRPr lang="en-US" altLang="zh-CN" dirty="0" smtClean="0"/>
              </a:p>
              <a:p>
                <a:r>
                  <a:rPr lang="en-US" altLang="zh-CN" dirty="0"/>
                  <a:t>(Theorem </a:t>
                </a:r>
                <a:r>
                  <a:rPr lang="en-US" altLang="zh-CN" dirty="0" smtClean="0"/>
                  <a:t>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is strongly </a:t>
                </a:r>
                <a:r>
                  <a:rPr lang="en-US" altLang="zh-CN" dirty="0" smtClean="0"/>
                  <a:t>convex </a:t>
                </a:r>
                <a:r>
                  <a:rPr lang="en-US" altLang="zh-CN" dirty="0"/>
                  <a:t>and has </a:t>
                </a:r>
                <a:r>
                  <a:rPr lang="en-US" altLang="zh-CN" dirty="0" err="1"/>
                  <a:t>Lipschitz</a:t>
                </a:r>
                <a:r>
                  <a:rPr lang="en-US" altLang="zh-CN" dirty="0"/>
                  <a:t>-continuous gradients. Converges </a:t>
                </a:r>
                <a:r>
                  <a:rPr lang="en-US" altLang="zh-CN" dirty="0" smtClean="0"/>
                  <a:t>Q-linearly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1916"/>
                <a:ext cx="7886700" cy="5077325"/>
              </a:xfrm>
              <a:blipFill rotWithShape="0">
                <a:blip r:embed="rId3"/>
                <a:stretch>
                  <a:fillRect l="-1159" t="-1921" r="-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6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Experiments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Fine model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sz="2000" dirty="0" smtClean="0"/>
              </a:p>
              <a:p>
                <a:pPr marL="457200" lvl="1" indent="0">
                  <a:buNone/>
                </a:pPr>
                <a:endParaRPr lang="en-US" altLang="zh-CN" sz="2000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/>
                  <a:t>Coarse model with smoothing </a:t>
                </a:r>
                <a:r>
                  <a:rPr lang="en-US" altLang="zh-CN" sz="2800" dirty="0" smtClean="0"/>
                  <a:t>approach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+&lt;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  <m:sup/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7B17-8067-4F6B-959D-D5087E8DD622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restoration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7674" t="23395" r="37512" b="42744"/>
          <a:stretch/>
        </p:blipFill>
        <p:spPr>
          <a:xfrm>
            <a:off x="1470915" y="2549949"/>
            <a:ext cx="5305648" cy="2902689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FD9-208D-4FE8-8802-633BC49EBC28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 Comparison</a:t>
            </a:r>
          </a:p>
          <a:p>
            <a:pPr lvl="1"/>
            <a:r>
              <a:rPr lang="en-US" altLang="zh-CN" dirty="0" smtClean="0"/>
              <a:t>Convergence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3554" t="12982" r="44581" b="49917"/>
          <a:stretch/>
        </p:blipFill>
        <p:spPr>
          <a:xfrm>
            <a:off x="2367676" y="2769857"/>
            <a:ext cx="3711004" cy="354204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E22-24D6-47D0-AB50-131C5DA342FF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 Comparison</a:t>
            </a:r>
          </a:p>
          <a:p>
            <a:pPr lvl="1"/>
            <a:r>
              <a:rPr lang="en-US" altLang="zh-CN" dirty="0" smtClean="0"/>
              <a:t>CPU Time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256" t="56296" r="35697" b="6031"/>
          <a:stretch/>
        </p:blipFill>
        <p:spPr>
          <a:xfrm>
            <a:off x="1365560" y="2779448"/>
            <a:ext cx="5842171" cy="309141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806-4168-4622-8C1B-289497F93071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56162" y="5974773"/>
            <a:ext cx="127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0.5% noise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179867" y="5974773"/>
            <a:ext cx="127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% noise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4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</a:t>
            </a:r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</a:t>
            </a:r>
            <a:r>
              <a:rPr lang="en-US" altLang="zh-CN" dirty="0" smtClean="0"/>
              <a:t>repetition</a:t>
            </a:r>
          </a:p>
          <a:p>
            <a:pPr marL="457200" lvl="1" indent="0">
              <a:buNone/>
            </a:pPr>
            <a:r>
              <a:rPr lang="en-US" altLang="zh-CN" dirty="0" err="1" smtClean="0"/>
              <a:t>mista</a:t>
            </a:r>
            <a:r>
              <a:rPr lang="en-US" altLang="zh-CN" dirty="0" smtClean="0"/>
              <a:t>(‘Maggie.jpeg’,’</a:t>
            </a:r>
            <a:r>
              <a:rPr lang="en-US" altLang="zh-CN" dirty="0" err="1" smtClean="0"/>
              <a:t>fista</a:t>
            </a:r>
            <a:r>
              <a:rPr lang="en-US" altLang="zh-CN" dirty="0" smtClean="0"/>
              <a:t>’)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6" y="2869836"/>
            <a:ext cx="4723968" cy="2262916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44E0-6909-4A4B-A8EE-43DFE6EB08A2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Composite Convex Optimization</a:t>
            </a:r>
          </a:p>
          <a:p>
            <a:r>
              <a:rPr lang="en-US" altLang="zh-CN" dirty="0" smtClean="0"/>
              <a:t>MISTA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onvergence rate analysis</a:t>
            </a:r>
          </a:p>
          <a:p>
            <a:r>
              <a:rPr lang="en-US" altLang="zh-CN" dirty="0" smtClean="0"/>
              <a:t>Numerical experiments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2E3B-52C1-4997-9FA8-4551D1D95139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6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</a:t>
            </a:r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repetition</a:t>
            </a:r>
          </a:p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77911"/>
              </p:ext>
            </p:extLst>
          </p:nvPr>
        </p:nvGraphicFramePr>
        <p:xfrm>
          <a:off x="2504209" y="2372889"/>
          <a:ext cx="3069771" cy="414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2286000" imgH="3086100" progId="AcroExch.Document.7">
                  <p:embed/>
                </p:oleObj>
              </mc:Choice>
              <mc:Fallback>
                <p:oleObj name="Acrobat Document" r:id="rId3" imgW="2286000" imgH="30861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4209" y="2372889"/>
                        <a:ext cx="3069771" cy="4144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6E5F-B3A1-4BC2-908E-C562CA4E9AB5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Develop a multilevel algorithm for composite optimization</a:t>
            </a:r>
          </a:p>
          <a:p>
            <a:pPr lvl="1"/>
            <a:r>
              <a:rPr lang="en-US" altLang="zh-CN" dirty="0" smtClean="0"/>
              <a:t>Replace quadratic approximation with coarse approximation</a:t>
            </a:r>
          </a:p>
          <a:p>
            <a:pPr lvl="1"/>
            <a:r>
              <a:rPr lang="en-US" altLang="zh-CN" dirty="0" smtClean="0"/>
              <a:t>Develop MISTA based on ISTA and establish its linear rate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Future work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Improve the results by advanced operators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Develop multilevel algorithm on FISTA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B25D-652E-495F-949E-3CC477AAE28F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0237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600" dirty="0" smtClean="0"/>
              <a:t>Q&amp;A</a:t>
            </a:r>
            <a:endParaRPr lang="zh-CN" altLang="en-US" sz="6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0B93-6956-4C41-B271-476FF1174F25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Large scale optimization structures</a:t>
                </a:r>
              </a:p>
              <a:p>
                <a:pPr lvl="1"/>
                <a:r>
                  <a:rPr lang="en-US" altLang="zh-CN" dirty="0" smtClean="0"/>
                  <a:t>Composition</a:t>
                </a:r>
              </a:p>
              <a:p>
                <a:pPr lvl="1"/>
                <a:r>
                  <a:rPr lang="en-US" altLang="zh-CN" dirty="0" smtClean="0"/>
                  <a:t>Fidelity control</a:t>
                </a:r>
              </a:p>
              <a:p>
                <a:r>
                  <a:rPr lang="en-US" altLang="zh-CN" dirty="0" smtClean="0"/>
                  <a:t>For non-smooth convex function convergence rate</a:t>
                </a:r>
              </a:p>
              <a:p>
                <a:pPr lvl="1"/>
                <a:r>
                  <a:rPr lang="en-US" altLang="zh-CN" dirty="0" err="1" smtClean="0"/>
                  <a:t>Subgradient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Proximal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/>
                  <a:t>Extension of the </a:t>
                </a:r>
                <a:r>
                  <a:rPr lang="en-US" altLang="zh-CN" sz="2800" dirty="0" err="1"/>
                  <a:t>multigrid</a:t>
                </a:r>
                <a:r>
                  <a:rPr lang="en-US" altLang="zh-CN" sz="2800" dirty="0"/>
                  <a:t> framework for convex but possibly non-smooth cases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3EE-EF16-49B6-9B1F-0B37AF860C11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Composite Convex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Fine model of CCO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≜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: Closed convex set.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 smtClean="0"/>
                  <a:t>: Smooth function with </a:t>
                </a:r>
                <a:r>
                  <a:rPr lang="en-US" altLang="zh-CN" sz="2000" dirty="0" err="1" smtClean="0"/>
                  <a:t>Lipschitz</a:t>
                </a:r>
                <a:r>
                  <a:rPr lang="en-US" altLang="zh-CN" sz="2000" dirty="0" smtClean="0"/>
                  <a:t>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000" dirty="0" smtClean="0"/>
                  <a:t>: Non-smooth extended value convex function.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2000" dirty="0" smtClean="0"/>
                  <a:t>: Fine model subscript.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coarse subscript.</a:t>
                </a:r>
              </a:p>
              <a:p>
                <a:r>
                  <a:rPr lang="en-US" altLang="zh-CN" dirty="0"/>
                  <a:t>Quadratic </a:t>
                </a:r>
                <a:r>
                  <a:rPr lang="en-US" altLang="zh-CN" dirty="0" smtClean="0"/>
                  <a:t>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3A59-01DC-4469-8A7A-9CD938D54408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Composite Convex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this paper</a:t>
                </a:r>
              </a:p>
              <a:p>
                <a:pPr lvl="1"/>
                <a:r>
                  <a:rPr lang="en-US" altLang="zh-CN" dirty="0" smtClean="0"/>
                  <a:t>Proximal update step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/>
              </a:p>
              <a:p>
                <a:pPr lvl="1"/>
                <a:r>
                  <a:rPr lang="en-US" altLang="zh-CN" dirty="0"/>
                  <a:t>Gradient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𝑝𝑟𝑜𝑥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 marL="457200" lvl="1" indent="0">
                  <a:buNone/>
                </a:pPr>
                <a:endParaRPr lang="en-US" altLang="zh-CN" sz="2000" dirty="0" smtClean="0"/>
              </a:p>
              <a:p>
                <a:pPr marL="45720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171-BEBB-4861-9E89-52CF1690A64A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1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Multilevel Iterative Shrinkage </a:t>
            </a:r>
            <a:r>
              <a:rPr lang="en-US" altLang="zh-CN" dirty="0" err="1" smtClean="0"/>
              <a:t>Thresholding</a:t>
            </a:r>
            <a:r>
              <a:rPr lang="en-US" altLang="zh-CN" dirty="0" smtClean="0"/>
              <a:t> Algorithm</a:t>
            </a:r>
          </a:p>
          <a:p>
            <a:r>
              <a:rPr lang="en-US" altLang="zh-CN" dirty="0" smtClean="0"/>
              <a:t>Favorable </a:t>
            </a:r>
            <a:r>
              <a:rPr lang="en-US" altLang="zh-CN" dirty="0" smtClean="0"/>
              <a:t>computational characteristics</a:t>
            </a:r>
          </a:p>
          <a:p>
            <a:pPr lvl="1"/>
            <a:r>
              <a:rPr lang="en-US" altLang="zh-CN" dirty="0" smtClean="0"/>
              <a:t>Reducing the dimensions of the problem</a:t>
            </a:r>
          </a:p>
          <a:p>
            <a:pPr lvl="1"/>
            <a:r>
              <a:rPr lang="en-US" altLang="zh-CN" dirty="0" smtClean="0"/>
              <a:t>Increasing the smoothness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Three components of </a:t>
            </a:r>
            <a:r>
              <a:rPr lang="en-US" altLang="zh-CN" sz="2800" dirty="0" smtClean="0"/>
              <a:t>algorithm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Specification of the restriction/prolongation operators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Construction of an appropriate hierarchy of models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Specification of smoother in the coarse model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762-0B66-411A-9575-203E6C814140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MISTA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Information transformation</a:t>
                </a:r>
              </a:p>
              <a:p>
                <a:pPr marL="0" indent="0">
                  <a:buNone/>
                </a:pPr>
                <a:r>
                  <a:rPr lang="en-US" altLang="zh-CN" sz="2000" dirty="0" smtClean="0"/>
                  <a:t>	Restriction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Prolongation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r>
                  <a:rPr lang="en-US" altLang="zh-CN" dirty="0" smtClean="0"/>
                  <a:t>Coarse model construction</a:t>
                </a:r>
              </a:p>
              <a:p>
                <a:pPr lvl="1"/>
                <a:r>
                  <a:rPr lang="en-US" altLang="zh-CN" dirty="0" smtClean="0"/>
                  <a:t>Locally the optimality conditions of the two models match</a:t>
                </a:r>
              </a:p>
              <a:p>
                <a:pPr lvl="1"/>
                <a:r>
                  <a:rPr lang="en-US" altLang="zh-CN" dirty="0" smtClean="0"/>
                  <a:t>A linear term in unconstrained term in objective function</a:t>
                </a:r>
              </a:p>
              <a:p>
                <a:pPr lvl="1"/>
                <a:r>
                  <a:rPr lang="en-US" altLang="zh-CN" dirty="0" smtClean="0"/>
                  <a:t>A linear term to match the gradient of the </a:t>
                </a:r>
                <a:r>
                  <a:rPr lang="en-US" altLang="zh-CN" dirty="0" err="1" smtClean="0"/>
                  <a:t>Lagrangian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C1F-5E71-4AD4-BD42-4A400471DFA6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MISTA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Coarse model construction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+&lt;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dirty="0"/>
                  <a:t>The smooth coarse </a:t>
                </a:r>
                <a:r>
                  <a:rPr lang="en-US" altLang="zh-CN" dirty="0" smtClean="0"/>
                  <a:t>model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457200" lvl="2" indent="0">
                  <a:spcBef>
                    <a:spcPts val="1000"/>
                  </a:spcBef>
                  <a:buNone/>
                </a:pPr>
                <a:r>
                  <a:rPr lang="en-US" altLang="zh-CN" b="1" i="1" dirty="0" smtClean="0"/>
                  <a:t>Lemma 1. </a:t>
                </a:r>
                <a:r>
                  <a:rPr lang="en-US" altLang="zh-CN" dirty="0"/>
                  <a:t>W</a:t>
                </a:r>
                <a:r>
                  <a:rPr lang="en-US" altLang="zh-CN" dirty="0" smtClean="0"/>
                  <a:t>ith the above coarse model construction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dirty="0" smtClean="0"/>
                  <a:t>, then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dirty="0" smtClean="0"/>
                  <a:t>Non-smooth coarse model with dual norm projection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dirty="0"/>
                            <m:t>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 marL="457200" lvl="2" indent="0">
                  <a:spcBef>
                    <a:spcPts val="1000"/>
                  </a:spcBef>
                  <a:buNone/>
                </a:pPr>
                <a:r>
                  <a:rPr lang="en-US" altLang="zh-CN" dirty="0" smtClean="0"/>
                  <a:t>And 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pPr marL="457200" lvl="2" indent="0">
                  <a:spcBef>
                    <a:spcPts val="1000"/>
                  </a:spcBef>
                  <a:buNone/>
                </a:pPr>
                <a:r>
                  <a:rPr lang="en-US" altLang="zh-CN" b="1" i="1" dirty="0" smtClean="0"/>
                  <a:t>Lemma 2.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467D-9F7B-481D-A00E-FFFD06BC84AF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MISTA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0" lvl="3">
                  <a:spcBef>
                    <a:spcPts val="1000"/>
                  </a:spcBef>
                </a:pPr>
                <a:r>
                  <a:rPr lang="en-US" altLang="zh-CN" dirty="0" smtClean="0"/>
                  <a:t>Non-smooth coarse model with constraint projection</a:t>
                </a:r>
              </a:p>
              <a:p>
                <a:pPr marL="457200" lvl="3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 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457200" lvl="3" indent="0">
                  <a:spcBef>
                    <a:spcPts val="1000"/>
                  </a:spcBef>
                  <a:buNone/>
                </a:pPr>
                <a:r>
                  <a:rPr lang="en-US" altLang="zh-CN" dirty="0" smtClean="0"/>
                  <a:t>And </a:t>
                </a:r>
              </a:p>
              <a:p>
                <a:pPr marL="457200" lvl="3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 marL="457200" lvl="3" indent="0">
                  <a:spcBef>
                    <a:spcPts val="1000"/>
                  </a:spcBef>
                  <a:buNone/>
                </a:pPr>
                <a:r>
                  <a:rPr lang="en-US" altLang="zh-CN" dirty="0" smtClean="0"/>
                  <a:t>And</a:t>
                </a:r>
              </a:p>
              <a:p>
                <a:pPr marL="457200" lvl="3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𝑝𝑟𝑜𝑗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pPr marL="457200" lvl="3" indent="0">
                  <a:spcBef>
                    <a:spcPts val="1000"/>
                  </a:spcBef>
                  <a:buNone/>
                </a:pPr>
                <a:r>
                  <a:rPr lang="en-US" altLang="zh-CN" b="1" i="1" dirty="0" smtClean="0"/>
                  <a:t>Lemma 3.</a:t>
                </a:r>
              </a:p>
              <a:p>
                <a:pPr marL="685800" lvl="3">
                  <a:spcBef>
                    <a:spcPts val="1000"/>
                  </a:spcBef>
                </a:pP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4585-B9DF-4389-A6E7-04C73E71074B}" type="datetime1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71EC-C894-4FEF-B551-71B52763F5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0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318</Words>
  <Application>Microsoft Office PowerPoint</Application>
  <PresentationFormat>全屏显示(4:3)</PresentationFormat>
  <Paragraphs>174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 Math</vt:lpstr>
      <vt:lpstr>Office 主题</vt:lpstr>
      <vt:lpstr>Acrobat Document</vt:lpstr>
      <vt:lpstr>A Multilevel Proximal Algorithm for Large Scale Composite Convex Optimization</vt:lpstr>
      <vt:lpstr>Content</vt:lpstr>
      <vt:lpstr>Introduction</vt:lpstr>
      <vt:lpstr>Composite Convex Optimization</vt:lpstr>
      <vt:lpstr>Composite Convex Optimization</vt:lpstr>
      <vt:lpstr>MISTA</vt:lpstr>
      <vt:lpstr>MISTA</vt:lpstr>
      <vt:lpstr>MISTA</vt:lpstr>
      <vt:lpstr>MISTA</vt:lpstr>
      <vt:lpstr>MISTA</vt:lpstr>
      <vt:lpstr>Convergence rate analysis</vt:lpstr>
      <vt:lpstr>Convergence rate analysis</vt:lpstr>
      <vt:lpstr>Convergence rate analysis</vt:lpstr>
      <vt:lpstr>Convergence rate analysis</vt:lpstr>
      <vt:lpstr>Numerical Experiments</vt:lpstr>
      <vt:lpstr>Numerical Experiments</vt:lpstr>
      <vt:lpstr>Numerical Experiments</vt:lpstr>
      <vt:lpstr>Numerical Experiments</vt:lpstr>
      <vt:lpstr>Numerical Experiments</vt:lpstr>
      <vt:lpstr>Numerical Experiments</vt:lpstr>
      <vt:lpstr>Conclusions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Multilevel Proximal Algorithm for Large Scale Composite Convex Optimization</dc:title>
  <dc:creator>paxi_91@126.com</dc:creator>
  <cp:lastModifiedBy>paxi_91@126.com</cp:lastModifiedBy>
  <cp:revision>48</cp:revision>
  <dcterms:created xsi:type="dcterms:W3CDTF">2014-12-05T01:06:03Z</dcterms:created>
  <dcterms:modified xsi:type="dcterms:W3CDTF">2014-12-08T01:27:42Z</dcterms:modified>
</cp:coreProperties>
</file>