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5" r:id="rId3"/>
    <p:sldId id="256" r:id="rId4"/>
    <p:sldId id="258" r:id="rId5"/>
    <p:sldId id="257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67D8-E79C-4DDE-BDC7-C4FFA4702EF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73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8EDEC-0E0C-43C5-B295-7383AA07228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0891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29DEC-20F0-41BC-BF17-50C666C7DC4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7468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4E52-249D-4A89-9797-A4D66C4F7D2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3084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A68C0-46F0-4EC3-8410-1281FFEBE94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0513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36C5C-8900-4830-8422-6075AEA48A3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3739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3C6A-B10F-459B-BC86-D0D7CEEDDCD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3777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C1918-326C-4111-8327-EF66DCC9AD9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8394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7B65-7E70-4D74-AA72-51F49B237D4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520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751AB-3266-42DD-9547-6A9EE142669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87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374B-3041-4E9E-AA7F-D9D876C7497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2793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04CCFA-5743-4C9D-B02E-B0B32BD5623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Robust Subspace Clustering</a:t>
            </a:r>
            <a:br>
              <a:rPr lang="en-US" altLang="zh-CN" dirty="0" smtClean="0"/>
            </a:br>
            <a:r>
              <a:rPr lang="en-US" altLang="zh-CN" sz="1800" dirty="0" smtClean="0"/>
              <a:t>M. Soltanolkotabi E.Elhamifar E.J. Candes</a:t>
            </a:r>
            <a:endParaRPr lang="zh-CN" altLang="en-US" sz="15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5932"/>
            <a:ext cx="3960490" cy="303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4365104"/>
            <a:ext cx="5040560" cy="1655762"/>
          </a:xfrm>
        </p:spPr>
        <p:txBody>
          <a:bodyPr/>
          <a:lstStyle/>
          <a:p>
            <a:r>
              <a:rPr lang="zh-CN" altLang="en-US" dirty="0"/>
              <a:t>报告</a:t>
            </a:r>
            <a:r>
              <a:rPr lang="zh-CN" altLang="en-US" dirty="0" smtClean="0"/>
              <a:t>人：万晟、元玉慧</a:t>
            </a:r>
            <a:r>
              <a:rPr lang="zh-CN" altLang="en-US" dirty="0"/>
              <a:t>、</a:t>
            </a:r>
            <a:r>
              <a:rPr lang="zh-CN" altLang="en-US" dirty="0" smtClean="0"/>
              <a:t>张</a:t>
            </a:r>
            <a:r>
              <a:rPr lang="zh-CN" altLang="en-US" dirty="0"/>
              <a:t>驰</a:t>
            </a:r>
            <a:r>
              <a:rPr lang="zh-CN" altLang="en-US" dirty="0" smtClean="0"/>
              <a:t>昱</a:t>
            </a:r>
            <a:endParaRPr lang="en-US" altLang="zh-CN" dirty="0" smtClean="0"/>
          </a:p>
          <a:p>
            <a:r>
              <a:rPr lang="zh-CN" altLang="en-US" dirty="0" smtClean="0"/>
              <a:t>信息科学与技术学院</a:t>
            </a:r>
            <a:endParaRPr lang="en-US" altLang="zh-CN" dirty="0" smtClean="0"/>
          </a:p>
          <a:p>
            <a:r>
              <a:rPr lang="zh-CN" altLang="en-US" dirty="0" smtClean="0"/>
              <a:t>智</a:t>
            </a:r>
            <a:r>
              <a:rPr lang="zh-CN" altLang="en-US" dirty="0"/>
              <a:t>能科学系</a:t>
            </a:r>
          </a:p>
        </p:txBody>
      </p:sp>
    </p:spTree>
    <p:extLst>
      <p:ext uri="{BB962C8B-B14F-4D97-AF65-F5344CB8AC3E}">
        <p14:creationId xmlns:p14="http://schemas.microsoft.com/office/powerpoint/2010/main" val="100648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Regression strategy      </a:t>
            </a:r>
            <a:b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Lasso</a:t>
            </a: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16113"/>
            <a:ext cx="5762625" cy="792162"/>
          </a:xfrm>
        </p:spPr>
      </p:pic>
      <p:graphicFrame>
        <p:nvGraphicFramePr>
          <p:cNvPr id="10244" name="对象 4"/>
          <p:cNvGraphicFramePr>
            <a:graphicFrameLocks noChangeAspect="1"/>
          </p:cNvGraphicFramePr>
          <p:nvPr/>
        </p:nvGraphicFramePr>
        <p:xfrm>
          <a:off x="1258888" y="3262313"/>
          <a:ext cx="12017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公式" r:id="rId4" imgW="749300" imgH="419100" progId="Equation.KSEE3">
                  <p:embed/>
                </p:oleObj>
              </mc:Choice>
              <mc:Fallback>
                <p:oleObj name="公式" r:id="rId4" imgW="749300" imgH="419100" progId="Equation.KSEE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62313"/>
                        <a:ext cx="1201737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标题 1"/>
          <p:cNvSpPr txBox="1">
            <a:spLocks/>
          </p:cNvSpPr>
          <p:nvPr/>
        </p:nvSpPr>
        <p:spPr bwMode="auto">
          <a:xfrm>
            <a:off x="539750" y="4076700"/>
            <a:ext cx="7993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True discoveries Number [0.5d, 0.8d]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2512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Regression strategy </a:t>
            </a:r>
            <a:b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two-step procedure</a:t>
            </a: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内容占位符 4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Solving 2 lasso for each data point and is useful when dimensions are some very large some  low.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195513"/>
            <a:ext cx="8796337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48235" r="36908" b="44875"/>
          <a:stretch>
            <a:fillRect/>
          </a:stretch>
        </p:blipFill>
        <p:spPr bwMode="auto">
          <a:xfrm>
            <a:off x="611188" y="5684838"/>
            <a:ext cx="33956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Regression strategy </a:t>
            </a:r>
            <a:b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two-step procedure</a:t>
            </a:r>
            <a:endParaRPr lang="zh-CN" altLang="en-US" sz="3200" smtClean="0"/>
          </a:p>
        </p:txBody>
      </p:sp>
      <p:pic>
        <p:nvPicPr>
          <p:cNvPr id="12291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060575"/>
            <a:ext cx="86360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Regression strategy </a:t>
            </a:r>
            <a:b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Bias-corrected Dantzig Selector</a:t>
            </a: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CN" smtClean="0"/>
          </a:p>
          <a:p>
            <a:pPr marL="0" indent="0" eaLnBrk="1" hangingPunct="1">
              <a:buFontTx/>
              <a:buNone/>
            </a:pPr>
            <a:r>
              <a:rPr lang="en-US" altLang="zh-CN" smtClean="0"/>
              <a:t>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Dantzig Selector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Biased Dantzig Selector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Choice of parameter:</a:t>
            </a:r>
            <a:endParaRPr lang="zh-CN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84438"/>
            <a:ext cx="6677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25"/>
            <a:ext cx="70580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lambda=sqrt{32/n}sigmasqrt{1+sigma^2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588000"/>
            <a:ext cx="20939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2. Proof of main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104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Proof: notation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Proof: intermediate results</a:t>
            </a:r>
            <a:endParaRPr lang="zh-CN" altLang="en-US" smtClean="0"/>
          </a:p>
        </p:txBody>
      </p:sp>
      <p:pic>
        <p:nvPicPr>
          <p:cNvPr id="15363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8" r="1556" b="18227"/>
          <a:stretch>
            <a:fillRect/>
          </a:stretch>
        </p:blipFill>
        <p:spPr bwMode="auto">
          <a:xfrm>
            <a:off x="0" y="1600200"/>
            <a:ext cx="914400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23705" r="1205" b="40723"/>
          <a:stretch>
            <a:fillRect/>
          </a:stretch>
        </p:blipFill>
        <p:spPr bwMode="auto">
          <a:xfrm>
            <a:off x="-20638" y="4159250"/>
            <a:ext cx="9201151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843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8" r="4381" b="23000"/>
          <a:stretch>
            <a:fillRect/>
          </a:stretch>
        </p:blipFill>
        <p:spPr>
          <a:xfrm>
            <a:off x="-17463" y="3421063"/>
            <a:ext cx="9140826" cy="2960687"/>
          </a:xfrm>
        </p:spPr>
      </p:pic>
      <p:pic>
        <p:nvPicPr>
          <p:cNvPr id="1843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9" r="4861" b="13557"/>
          <a:stretch>
            <a:fillRect/>
          </a:stretch>
        </p:blipFill>
        <p:spPr bwMode="auto">
          <a:xfrm>
            <a:off x="0" y="0"/>
            <a:ext cx="91963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Proof: Theorem 3.1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Proof: Theorem 3.1</a:t>
            </a:r>
            <a:endParaRPr lang="zh-CN" altLang="en-US" smtClean="0"/>
          </a:p>
        </p:txBody>
      </p:sp>
      <p:pic>
        <p:nvPicPr>
          <p:cNvPr id="2048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6593" r="9489" b="57828"/>
          <a:stretch>
            <a:fillRect/>
          </a:stretch>
        </p:blipFill>
        <p:spPr bwMode="auto">
          <a:xfrm>
            <a:off x="0" y="1393825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0126" r="13513" b="56226"/>
          <a:stretch>
            <a:fillRect/>
          </a:stretch>
        </p:blipFill>
        <p:spPr bwMode="auto">
          <a:xfrm>
            <a:off x="-19050" y="2330450"/>
            <a:ext cx="91630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组合 10"/>
          <p:cNvGrpSpPr>
            <a:grpSpLocks/>
          </p:cNvGrpSpPr>
          <p:nvPr/>
        </p:nvGrpSpPr>
        <p:grpSpPr bwMode="auto">
          <a:xfrm>
            <a:off x="68263" y="5180013"/>
            <a:ext cx="8618537" cy="727075"/>
            <a:chOff x="179512" y="5744743"/>
            <a:chExt cx="8617928" cy="726421"/>
          </a:xfrm>
        </p:grpSpPr>
        <p:pic>
          <p:nvPicPr>
            <p:cNvPr id="2048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0" t="34059" r="25533" b="52696"/>
            <a:stretch>
              <a:fillRect/>
            </a:stretch>
          </p:blipFill>
          <p:spPr bwMode="auto">
            <a:xfrm>
              <a:off x="179512" y="5926458"/>
              <a:ext cx="2948805" cy="42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37" t="49283" r="41992" b="36584"/>
            <a:stretch>
              <a:fillRect/>
            </a:stretch>
          </p:blipFill>
          <p:spPr bwMode="auto">
            <a:xfrm>
              <a:off x="3478109" y="5751084"/>
              <a:ext cx="1728192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155212" y="5926458"/>
              <a:ext cx="439094" cy="369332"/>
            </a:xfrm>
            <a:prstGeom prst="rect">
              <a:avLst/>
            </a:prstGeom>
            <a:blipFill rotWithShape="0">
              <a:blip r:embed="rId6"/>
              <a:stretch>
                <a:fillRect b="-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9" name="文本框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02240" y="5926458"/>
              <a:ext cx="439094" cy="369332"/>
            </a:xfrm>
            <a:prstGeom prst="rect">
              <a:avLst/>
            </a:prstGeom>
            <a:blipFill rotWithShape="0">
              <a:blip r:embed="rId7"/>
              <a:stretch>
                <a:fillRect b="-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  <p:pic>
          <p:nvPicPr>
            <p:cNvPr id="20490" name="图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9" t="36507" r="32317" b="51227"/>
            <a:stretch>
              <a:fillRect/>
            </a:stretch>
          </p:blipFill>
          <p:spPr bwMode="auto">
            <a:xfrm>
              <a:off x="5701096" y="5744743"/>
              <a:ext cx="3096344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1. Main Contribution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088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Proof: Theorem 3.2</a:t>
            </a:r>
            <a:endParaRPr lang="zh-CN" altLang="en-US" smtClean="0"/>
          </a:p>
        </p:txBody>
      </p:sp>
      <p:pic>
        <p:nvPicPr>
          <p:cNvPr id="21507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3136" r="33899" b="27773"/>
          <a:stretch>
            <a:fillRect/>
          </a:stretch>
        </p:blipFill>
        <p:spPr>
          <a:xfrm>
            <a:off x="169863" y="1900238"/>
            <a:ext cx="7920037" cy="1439862"/>
          </a:xfrm>
        </p:spPr>
      </p:pic>
      <p:pic>
        <p:nvPicPr>
          <p:cNvPr id="2150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t="47250" r="13110" b="48032"/>
          <a:stretch>
            <a:fillRect/>
          </a:stretch>
        </p:blipFill>
        <p:spPr bwMode="auto">
          <a:xfrm>
            <a:off x="28575" y="3351213"/>
            <a:ext cx="9223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60828" r="6279" b="34250"/>
          <a:stretch>
            <a:fillRect/>
          </a:stretch>
        </p:blipFill>
        <p:spPr bwMode="auto">
          <a:xfrm>
            <a:off x="349250" y="1460500"/>
            <a:ext cx="75612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6218" r="30630" b="46063"/>
          <a:stretch>
            <a:fillRect/>
          </a:stretch>
        </p:blipFill>
        <p:spPr bwMode="auto">
          <a:xfrm>
            <a:off x="0" y="3719513"/>
            <a:ext cx="71135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18967" r="24731" b="48811"/>
          <a:stretch>
            <a:fillRect/>
          </a:stretch>
        </p:blipFill>
        <p:spPr bwMode="auto">
          <a:xfrm>
            <a:off x="474663" y="4965700"/>
            <a:ext cx="6967537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. experiment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0323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0825" y="1389063"/>
            <a:ext cx="3111500" cy="746125"/>
          </a:xfrm>
        </p:spPr>
        <p:txBody>
          <a:bodyPr/>
          <a:lstStyle/>
          <a:p>
            <a:r>
              <a:rPr lang="en-US" altLang="zh-CN" sz="3200" u="sng" smtClean="0"/>
              <a:t>1</a:t>
            </a:r>
            <a:r>
              <a:rPr lang="zh-CN" altLang="en-US" sz="3200" u="sng" smtClean="0"/>
              <a:t>、数据预处理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28650" y="2227263"/>
            <a:ext cx="2336800" cy="3262312"/>
          </a:xfrm>
        </p:spPr>
        <p:txBody>
          <a:bodyPr/>
          <a:lstStyle/>
          <a:p>
            <a:r>
              <a:rPr lang="zh-CN" altLang="en-US" sz="2000" smtClean="0"/>
              <a:t>半结构化数据</a:t>
            </a:r>
            <a:endParaRPr lang="en-US" altLang="zh-CN" sz="2000" smtClean="0"/>
          </a:p>
          <a:p>
            <a:r>
              <a:rPr lang="zh-CN" altLang="en-US" sz="2000" smtClean="0"/>
              <a:t>降低采样率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30288"/>
            <a:ext cx="48101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39781" y="1489418"/>
            <a:ext cx="4916510" cy="3675816"/>
          </a:xfrm>
          <a:blipFill rotWithShape="0">
            <a:blip r:embed="rId2"/>
            <a:stretch>
              <a:fillRect l="-3226" t="-5307" r="-2730"/>
            </a:stretch>
          </a:blipFill>
          <a:extLst/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255963"/>
            <a:ext cx="4111625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413500" y="3111500"/>
            <a:ext cx="695325" cy="536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99820"/>
            <a:ext cx="9063607" cy="2743200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098799" y="5352812"/>
            <a:ext cx="929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w</a:t>
            </a:r>
            <a:r>
              <a:rPr lang="en-US" altLang="zh-CN" dirty="0" smtClean="0"/>
              <a:t>alk</a:t>
            </a:r>
            <a:endParaRPr lang="en-US" altLang="zh-CN" dirty="0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257446" y="5383213"/>
            <a:ext cx="698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w</a:t>
            </a:r>
            <a:r>
              <a:rPr lang="en-US" altLang="zh-CN" dirty="0" smtClean="0"/>
              <a:t>alk</a:t>
            </a:r>
            <a:endParaRPr lang="en-US" altLang="zh-CN" dirty="0"/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4090987" y="5399088"/>
            <a:ext cx="1026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w</a:t>
            </a:r>
            <a:r>
              <a:rPr lang="en-US" altLang="zh-CN" dirty="0" smtClean="0"/>
              <a:t>alk</a:t>
            </a:r>
            <a:endParaRPr lang="en-US" altLang="zh-CN" dirty="0"/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2317750" y="5383213"/>
            <a:ext cx="496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jog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1613447" y="3480517"/>
            <a:ext cx="830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squad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2566194" y="3487172"/>
            <a:ext cx="917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stand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3251101" y="4128308"/>
            <a:ext cx="1096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lift_arm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4861134" y="4164510"/>
            <a:ext cx="77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jump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5848843" y="4487270"/>
            <a:ext cx="77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drink</a:t>
            </a:r>
          </a:p>
        </p:txBody>
      </p: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6629460" y="4766528"/>
            <a:ext cx="102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punch</a:t>
            </a:r>
          </a:p>
        </p:txBody>
      </p:sp>
      <p:sp>
        <p:nvSpPr>
          <p:cNvPr id="24589" name="TextBox 14"/>
          <p:cNvSpPr txBox="1">
            <a:spLocks noChangeArrowheads="1"/>
          </p:cNvSpPr>
          <p:nvPr/>
        </p:nvSpPr>
        <p:spPr bwMode="auto">
          <a:xfrm>
            <a:off x="1414463" y="1695450"/>
            <a:ext cx="59324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u="sng"/>
              <a:t>3</a:t>
            </a:r>
            <a:r>
              <a:rPr lang="zh-CN" altLang="en-US" sz="3200" u="sng"/>
              <a:t>、计算对称邻接矩阵（</a:t>
            </a:r>
            <a:r>
              <a:rPr lang="en-US" altLang="zh-CN" sz="3200" u="sng"/>
              <a:t>KNN</a:t>
            </a:r>
            <a:r>
              <a:rPr lang="zh-CN" altLang="en-US" sz="3200" u="sng"/>
              <a:t>）</a:t>
            </a:r>
            <a:endParaRPr lang="en-US" altLang="zh-CN" sz="3200" u="sng"/>
          </a:p>
          <a:p>
            <a:r>
              <a:rPr lang="en-US" altLang="zh-CN" sz="3200" u="sng"/>
              <a:t>4</a:t>
            </a:r>
            <a:r>
              <a:rPr lang="zh-CN" altLang="en-US" sz="3200" u="sng"/>
              <a:t>、谱聚类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792163"/>
          </a:xfrm>
        </p:spPr>
        <p:txBody>
          <a:bodyPr anchor="ctr"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ea typeface="Adobe 仿宋 Std R" pitchFamily="18" charset="-122"/>
                <a:cs typeface="Times New Roman" panose="02020603050405020304" pitchFamily="18" charset="0"/>
              </a:rPr>
              <a:t>Existing work</a:t>
            </a:r>
            <a:endParaRPr lang="zh-CN" altLang="zh-CN" sz="3200" smtClean="0">
              <a:latin typeface="Times New Roman" panose="02020603050405020304" pitchFamily="18" charset="0"/>
              <a:ea typeface="Adobe 仿宋 Std R" pitchFamily="18" charset="-122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484313"/>
            <a:ext cx="7993063" cy="4897437"/>
          </a:xfrm>
        </p:spPr>
        <p:txBody>
          <a:bodyPr/>
          <a:lstStyle/>
          <a:p>
            <a:pPr algn="l" eaLnBrk="1" hangingPunct="1"/>
            <a:r>
              <a:rPr lang="en-US" altLang="zh-CN" smtClean="0">
                <a:latin typeface="Times New Roman" panose="02020603050405020304" pitchFamily="18" charset="0"/>
                <a:ea typeface="Adobe 仿宋 Std R" pitchFamily="18" charset="-122"/>
                <a:cs typeface="Times New Roman" panose="02020603050405020304" pitchFamily="18" charset="0"/>
              </a:rPr>
              <a:t>Subspace Clustering</a:t>
            </a:r>
          </a:p>
          <a:p>
            <a:pPr algn="l" eaLnBrk="1" hangingPunct="1"/>
            <a:r>
              <a:rPr lang="en-US" altLang="zh-CN" smtClean="0">
                <a:latin typeface="Times New Roman" panose="02020603050405020304" pitchFamily="18" charset="0"/>
                <a:ea typeface="Adobe 仿宋 Std R" pitchFamily="18" charset="-122"/>
                <a:cs typeface="Times New Roman" panose="02020603050405020304" pitchFamily="18" charset="0"/>
              </a:rPr>
              <a:t>Def.    Find a multi-subspace representation that best fits a collection of points taken from high-dimensional space.</a:t>
            </a:r>
          </a:p>
          <a:p>
            <a:pPr algn="l" eaLnBrk="1" hangingPunct="1"/>
            <a:endParaRPr lang="en-US" altLang="zh-CN" smtClean="0">
              <a:latin typeface="Times New Roman" panose="02020603050405020304" pitchFamily="18" charset="0"/>
              <a:ea typeface="Adobe 仿宋 Std R" pitchFamily="18" charset="-122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zh-CN" smtClean="0">
                <a:latin typeface="Times New Roman" panose="02020603050405020304" pitchFamily="18" charset="0"/>
                <a:ea typeface="Adobe 仿宋 Std R" pitchFamily="18" charset="-122"/>
                <a:cs typeface="Times New Roman" panose="02020603050405020304" pitchFamily="18" charset="0"/>
              </a:rPr>
              <a:t>Existing Algorithms (four main categories)</a:t>
            </a:r>
          </a:p>
          <a:p>
            <a:pPr algn="l" eaLnBrk="1" hangingPunct="1"/>
            <a:r>
              <a:rPr lang="en-US" altLang="zh-CN" smtClean="0">
                <a:latin typeface="Times New Roman" panose="02020603050405020304" pitchFamily="18" charset="0"/>
                <a:ea typeface="Adobe 仿宋 Std R" pitchFamily="18" charset="-122"/>
                <a:cs typeface="Times New Roman" panose="02020603050405020304" pitchFamily="18" charset="0"/>
              </a:rPr>
              <a:t>-1-   Iterative methods  (K-subspaces)</a:t>
            </a:r>
          </a:p>
          <a:p>
            <a:pPr algn="l" eaLnBrk="1" hangingPunct="1"/>
            <a:r>
              <a:rPr lang="en-US" altLang="zh-CN" smtClean="0">
                <a:latin typeface="Times New Roman" panose="02020603050405020304" pitchFamily="18" charset="0"/>
                <a:ea typeface="Adobe 仿宋 Std R" pitchFamily="18" charset="-122"/>
                <a:cs typeface="Times New Roman" panose="02020603050405020304" pitchFamily="18" charset="0"/>
              </a:rPr>
              <a:t>-2-   Algebraic approaches (Factorization-based)</a:t>
            </a:r>
          </a:p>
          <a:p>
            <a:pPr algn="l" eaLnBrk="1" hangingPunct="1"/>
            <a:r>
              <a:rPr lang="en-US" altLang="zh-CN" smtClean="0">
                <a:latin typeface="Times New Roman" panose="02020603050405020304" pitchFamily="18" charset="0"/>
                <a:ea typeface="Adobe 仿宋 Std R" pitchFamily="18" charset="-122"/>
                <a:cs typeface="Times New Roman" panose="02020603050405020304" pitchFamily="18" charset="0"/>
              </a:rPr>
              <a:t>-3-   Statistical methods (mixtures of probabilistic PCA)</a:t>
            </a:r>
          </a:p>
          <a:p>
            <a:pPr algn="l" eaLnBrk="1" hangingPunct="1"/>
            <a:r>
              <a:rPr lang="en-US" altLang="zh-CN" smtClean="0">
                <a:latin typeface="Times New Roman" panose="02020603050405020304" pitchFamily="18" charset="0"/>
                <a:ea typeface="Adobe 仿宋 Std R" pitchFamily="18" charset="-122"/>
                <a:cs typeface="Times New Roman" panose="02020603050405020304" pitchFamily="18" charset="0"/>
              </a:rPr>
              <a:t>-4-   Spectral clustering-based methods (Local subspace affinity)</a:t>
            </a:r>
          </a:p>
          <a:p>
            <a:pPr algn="l" eaLnBrk="1" hangingPunct="1"/>
            <a:endParaRPr lang="en-US" altLang="zh-CN" smtClean="0">
              <a:latin typeface="Times New Roman" panose="02020603050405020304" pitchFamily="18" charset="0"/>
              <a:ea typeface="Adobe 仿宋 Std R" pitchFamily="18" charset="-122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zh-CN" smtClean="0">
              <a:latin typeface="Times New Roman" panose="02020603050405020304" pitchFamily="18" charset="0"/>
              <a:ea typeface="Adobe 仿宋 Std R" pitchFamily="18" charset="-122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zh-CN" smtClean="0">
              <a:latin typeface="Times New Roman" panose="02020603050405020304" pitchFamily="18" charset="0"/>
              <a:ea typeface="Adobe 仿宋 Std R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92150"/>
            <a:ext cx="7772400" cy="792163"/>
          </a:xfrm>
        </p:spPr>
        <p:txBody>
          <a:bodyPr anchor="ctr"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ea typeface="Adobe 仿宋 Std R" pitchFamily="18" charset="-122"/>
                <a:cs typeface="Times New Roman" panose="02020603050405020304" pitchFamily="18" charset="0"/>
              </a:rPr>
              <a:t>Existing work</a:t>
            </a:r>
            <a:endParaRPr lang="zh-CN" altLang="zh-CN" sz="3200" smtClean="0">
              <a:latin typeface="Times New Roman" panose="02020603050405020304" pitchFamily="18" charset="0"/>
              <a:ea typeface="Adobe 仿宋 Std R" pitchFamily="18" charset="-122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484313"/>
            <a:ext cx="7993063" cy="4897437"/>
          </a:xfrm>
        </p:spPr>
        <p:txBody>
          <a:bodyPr/>
          <a:lstStyle/>
          <a:p>
            <a:pPr algn="l" eaLnBrk="1" hangingPunct="1"/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subspace clustering(SSC) </a:t>
            </a:r>
          </a:p>
          <a:p>
            <a:pPr algn="l" eaLnBrk="1" hangingPunct="1"/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mild assumptions, the sparse representation cat be solved efficiently using        minimization.</a:t>
            </a:r>
            <a:endParaRPr lang="zh-CN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0" name="对象 2"/>
          <p:cNvGraphicFramePr>
            <a:graphicFrameLocks noChangeAspect="1"/>
          </p:cNvGraphicFramePr>
          <p:nvPr/>
        </p:nvGraphicFramePr>
        <p:xfrm>
          <a:off x="1187450" y="4005263"/>
          <a:ext cx="30972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公式" r:id="rId3" imgW="1701800" imgH="254000" progId="Equation.KSEE3">
                  <p:embed/>
                </p:oleObj>
              </mc:Choice>
              <mc:Fallback>
                <p:oleObj name="公式" r:id="rId3" imgW="1701800" imgH="254000" progId="Equation.KSEE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05263"/>
                        <a:ext cx="309721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对象 5"/>
          <p:cNvGraphicFramePr>
            <a:graphicFrameLocks noChangeAspect="1"/>
          </p:cNvGraphicFramePr>
          <p:nvPr/>
        </p:nvGraphicFramePr>
        <p:xfrm>
          <a:off x="1187450" y="4786313"/>
          <a:ext cx="30972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公式" r:id="rId5" imgW="1714500" imgH="254000" progId="Equation.KSEE3">
                  <p:embed/>
                </p:oleObj>
              </mc:Choice>
              <mc:Fallback>
                <p:oleObj name="公式" r:id="rId5" imgW="1714500" imgH="254000" progId="Equation.KSEE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86313"/>
                        <a:ext cx="309721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对象 6"/>
          <p:cNvGraphicFramePr>
            <a:graphicFrameLocks noChangeAspect="1"/>
          </p:cNvGraphicFramePr>
          <p:nvPr/>
        </p:nvGraphicFramePr>
        <p:xfrm>
          <a:off x="2987675" y="3168650"/>
          <a:ext cx="3603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公式" r:id="rId7" imgW="152268" imgH="215713" progId="Equation.KSEE3">
                  <p:embed/>
                </p:oleObj>
              </mc:Choice>
              <mc:Fallback>
                <p:oleObj name="公式" r:id="rId7" imgW="152268" imgH="215713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168650"/>
                        <a:ext cx="3603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Paper’s Work</a:t>
            </a: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578850" cy="54006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noisy data, the paper proposed a statistical mixture model to represent data lying near a union of subspaces.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Model:</a:t>
            </a: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points x from </a:t>
            </a: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subspaces :                     dimensions: 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 given N data points , approximate the underlying subspaces .</a:t>
            </a:r>
          </a:p>
        </p:txBody>
      </p:sp>
      <p:graphicFrame>
        <p:nvGraphicFramePr>
          <p:cNvPr id="5124" name="对象 3"/>
          <p:cNvGraphicFramePr>
            <a:graphicFrameLocks noChangeAspect="1"/>
          </p:cNvGraphicFramePr>
          <p:nvPr/>
        </p:nvGraphicFramePr>
        <p:xfrm>
          <a:off x="2268538" y="3429000"/>
          <a:ext cx="10795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公式" r:id="rId3" imgW="622030" imgH="215806" progId="Equation.KSEE3">
                  <p:embed/>
                </p:oleObj>
              </mc:Choice>
              <mc:Fallback>
                <p:oleObj name="公式" r:id="rId3" imgW="622030" imgH="215806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429000"/>
                        <a:ext cx="10795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对象 4"/>
          <p:cNvGraphicFramePr>
            <a:graphicFrameLocks noChangeAspect="1"/>
          </p:cNvGraphicFramePr>
          <p:nvPr/>
        </p:nvGraphicFramePr>
        <p:xfrm>
          <a:off x="2963863" y="2924175"/>
          <a:ext cx="3841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公式" r:id="rId5" imgW="203112" imgH="190417" progId="Equation.KSEE3">
                  <p:embed/>
                </p:oleObj>
              </mc:Choice>
              <mc:Fallback>
                <p:oleObj name="公式" r:id="rId5" imgW="203112" imgH="190417" progId="Equation.KSEE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2924175"/>
                        <a:ext cx="3841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对象 5"/>
          <p:cNvGraphicFramePr>
            <a:graphicFrameLocks noChangeAspect="1"/>
          </p:cNvGraphicFramePr>
          <p:nvPr/>
        </p:nvGraphicFramePr>
        <p:xfrm>
          <a:off x="5435600" y="3406775"/>
          <a:ext cx="10080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公式" r:id="rId7" imgW="622030" imgH="215806" progId="Equation.KSEE3">
                  <p:embed/>
                </p:oleObj>
              </mc:Choice>
              <mc:Fallback>
                <p:oleObj name="公式" r:id="rId7" imgW="622030" imgH="215806" progId="Equation.KSEE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406775"/>
                        <a:ext cx="10080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922337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Paper’s Work</a:t>
            </a: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400050" y="1196975"/>
            <a:ext cx="8578850" cy="54006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Basics:       y = x + z                                       </a:t>
            </a: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fundamental factors :</a:t>
            </a: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distance/affinity between subspaces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density          </a:t>
            </a: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graphicFrame>
        <p:nvGraphicFramePr>
          <p:cNvPr id="6148" name="对象 8"/>
          <p:cNvGraphicFramePr>
            <a:graphicFrameLocks noChangeAspect="1"/>
          </p:cNvGraphicFramePr>
          <p:nvPr/>
        </p:nvGraphicFramePr>
        <p:xfrm>
          <a:off x="3708400" y="1676400"/>
          <a:ext cx="1390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公式" r:id="rId3" imgW="799753" imgH="253890" progId="Equation.KSEE3">
                  <p:embed/>
                </p:oleObj>
              </mc:Choice>
              <mc:Fallback>
                <p:oleObj name="公式" r:id="rId3" imgW="799753" imgH="253890" progId="Equation.KSEE3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676400"/>
                        <a:ext cx="13906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对象 9"/>
          <p:cNvGraphicFramePr>
            <a:graphicFrameLocks noChangeAspect="1"/>
          </p:cNvGraphicFramePr>
          <p:nvPr/>
        </p:nvGraphicFramePr>
        <p:xfrm>
          <a:off x="5732463" y="1727200"/>
          <a:ext cx="7699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公式" r:id="rId5" imgW="457002" imgH="203112" progId="Equation.KSEE3">
                  <p:embed/>
                </p:oleObj>
              </mc:Choice>
              <mc:Fallback>
                <p:oleObj name="公式" r:id="rId5" imgW="457002" imgH="203112" progId="Equation.KSEE3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727200"/>
                        <a:ext cx="769937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对象 10"/>
          <p:cNvGraphicFramePr>
            <a:graphicFrameLocks noChangeAspect="1"/>
          </p:cNvGraphicFramePr>
          <p:nvPr/>
        </p:nvGraphicFramePr>
        <p:xfrm>
          <a:off x="1684338" y="2378075"/>
          <a:ext cx="20240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公式" r:id="rId7" imgW="1308100" imgH="419100" progId="Equation.KSEE3">
                  <p:embed/>
                </p:oleObj>
              </mc:Choice>
              <mc:Fallback>
                <p:oleObj name="公式" r:id="rId7" imgW="1308100" imgH="419100" progId="Equation.KSEE3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2378075"/>
                        <a:ext cx="20240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对象 11"/>
          <p:cNvGraphicFramePr>
            <a:graphicFrameLocks noChangeAspect="1"/>
          </p:cNvGraphicFramePr>
          <p:nvPr/>
        </p:nvGraphicFramePr>
        <p:xfrm>
          <a:off x="3138488" y="4724400"/>
          <a:ext cx="14335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公式" r:id="rId9" imgW="711200" imgH="228600" progId="Equation.KSEE3">
                  <p:embed/>
                </p:oleObj>
              </mc:Choice>
              <mc:Fallback>
                <p:oleObj name="公式" r:id="rId9" imgW="711200" imgH="228600" progId="Equation.KSEE3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4724400"/>
                        <a:ext cx="143351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Paper’s Work</a:t>
            </a: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Subspace Clustering General Structure</a:t>
            </a:r>
          </a:p>
          <a:p>
            <a:pPr marL="0" indent="0">
              <a:buFontTx/>
              <a:buNone/>
              <a:defRPr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 Construct affinity matrix W between samples producing </a:t>
            </a:r>
          </a:p>
          <a:p>
            <a:pPr marL="0" indent="0">
              <a:buFontTx/>
              <a:buNone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 weighed graph.</a:t>
            </a:r>
          </a:p>
          <a:p>
            <a:pPr marL="0" indent="0">
              <a:buFontTx/>
              <a:buNone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Construct clusters by applying spectral clustering to W</a:t>
            </a:r>
          </a:p>
          <a:p>
            <a:pPr marL="0" indent="0"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 Apply PCA to each cluster. </a:t>
            </a:r>
          </a:p>
          <a:p>
            <a:pPr>
              <a:defRPr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8232775" cy="5400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922337"/>
          </a:xfrm>
        </p:spPr>
        <p:txBody>
          <a:bodyPr/>
          <a:lstStyle/>
          <a:p>
            <a:pPr algn="l" eaLnBrk="1" hangingPunct="1"/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metrics </a:t>
            </a: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内容占位符 4"/>
          <p:cNvSpPr>
            <a:spLocks noGrp="1"/>
          </p:cNvSpPr>
          <p:nvPr>
            <p:ph idx="1"/>
          </p:nvPr>
        </p:nvSpPr>
        <p:spPr>
          <a:xfrm>
            <a:off x="457200" y="1268413"/>
            <a:ext cx="8507413" cy="48164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 discoveries:       and          not  belong to the same   subspace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discoveries:        and         belong to the same subspace</a:t>
            </a:r>
          </a:p>
          <a:p>
            <a:pPr marL="0" indent="0" eaLnBrk="1" hangingPunct="1">
              <a:buFontTx/>
              <a:buNone/>
            </a:pP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  no false discoveries and many true discoveries</a:t>
            </a:r>
            <a:endParaRPr lang="zh-CN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0" name="对象 5"/>
          <p:cNvGraphicFramePr>
            <a:graphicFrameLocks noChangeAspect="1"/>
          </p:cNvGraphicFramePr>
          <p:nvPr/>
        </p:nvGraphicFramePr>
        <p:xfrm>
          <a:off x="2806700" y="2565400"/>
          <a:ext cx="3603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公式" r:id="rId3" imgW="165028" imgH="228501" progId="Equation.KSEE3">
                  <p:embed/>
                </p:oleObj>
              </mc:Choice>
              <mc:Fallback>
                <p:oleObj name="公式" r:id="rId3" imgW="165028" imgH="228501" progId="Equation.KSEE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565400"/>
                        <a:ext cx="3603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对象 6"/>
          <p:cNvGraphicFramePr>
            <a:graphicFrameLocks noChangeAspect="1"/>
          </p:cNvGraphicFramePr>
          <p:nvPr/>
        </p:nvGraphicFramePr>
        <p:xfrm>
          <a:off x="3911600" y="2565400"/>
          <a:ext cx="3667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公式" r:id="rId5" imgW="177646" imgH="241091" progId="Equation.KSEE3">
                  <p:embed/>
                </p:oleObj>
              </mc:Choice>
              <mc:Fallback>
                <p:oleObj name="公式" r:id="rId5" imgW="177646" imgH="241091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2565400"/>
                        <a:ext cx="3667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对象 7"/>
          <p:cNvGraphicFramePr>
            <a:graphicFrameLocks noChangeAspect="1"/>
          </p:cNvGraphicFramePr>
          <p:nvPr/>
        </p:nvGraphicFramePr>
        <p:xfrm>
          <a:off x="457200" y="1766888"/>
          <a:ext cx="86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公式" r:id="rId7" imgW="444307" imgH="241195" progId="Equation.KSEE3">
                  <p:embed/>
                </p:oleObj>
              </mc:Choice>
              <mc:Fallback>
                <p:oleObj name="公式" r:id="rId7" imgW="444307" imgH="241195" progId="Equation.KSEE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66888"/>
                        <a:ext cx="86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对象 8"/>
          <p:cNvGraphicFramePr>
            <a:graphicFrameLocks noChangeAspect="1"/>
          </p:cNvGraphicFramePr>
          <p:nvPr/>
        </p:nvGraphicFramePr>
        <p:xfrm>
          <a:off x="2830513" y="3427413"/>
          <a:ext cx="3587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公式" r:id="rId9" imgW="165028" imgH="228501" progId="Equation.KSEE3">
                  <p:embed/>
                </p:oleObj>
              </mc:Choice>
              <mc:Fallback>
                <p:oleObj name="公式" r:id="rId9" imgW="165028" imgH="228501" progId="Equation.KSEE3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3427413"/>
                        <a:ext cx="3587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对象 9"/>
          <p:cNvGraphicFramePr>
            <a:graphicFrameLocks noChangeAspect="1"/>
          </p:cNvGraphicFramePr>
          <p:nvPr/>
        </p:nvGraphicFramePr>
        <p:xfrm>
          <a:off x="3911600" y="3446463"/>
          <a:ext cx="3667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公式" r:id="rId10" imgW="177646" imgH="241091" progId="Equation.KSEE3">
                  <p:embed/>
                </p:oleObj>
              </mc:Choice>
              <mc:Fallback>
                <p:oleObj name="公式" r:id="rId10" imgW="177646" imgH="241091" progId="Equation.KSEE3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446463"/>
                        <a:ext cx="3667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Pages>0</Pages>
  <Words>387</Words>
  <Characters>0</Characters>
  <Application>Microsoft Office PowerPoint</Application>
  <DocSecurity>0</DocSecurity>
  <PresentationFormat>On-screen Show (4:3)</PresentationFormat>
  <Lines>0</Lines>
  <Paragraphs>103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Adobe 仿宋 Std R</vt:lpstr>
      <vt:lpstr>宋体</vt:lpstr>
      <vt:lpstr>Arial</vt:lpstr>
      <vt:lpstr>Times New Roman</vt:lpstr>
      <vt:lpstr>默认设计模板</vt:lpstr>
      <vt:lpstr>公式</vt:lpstr>
      <vt:lpstr>Robust Subspace Clustering M. Soltanolkotabi E.Elhamifar E.J. Candes</vt:lpstr>
      <vt:lpstr>1. Main Contribution</vt:lpstr>
      <vt:lpstr>Existing work</vt:lpstr>
      <vt:lpstr>Existing work</vt:lpstr>
      <vt:lpstr>Paper’s Work</vt:lpstr>
      <vt:lpstr>Paper’s Work</vt:lpstr>
      <vt:lpstr>Paper’s Work</vt:lpstr>
      <vt:lpstr>PowerPoint Presentation</vt:lpstr>
      <vt:lpstr>Performance metrics </vt:lpstr>
      <vt:lpstr>Sparse Regression strategy       Lasso</vt:lpstr>
      <vt:lpstr>Sparse Regression strategy  two-step procedure</vt:lpstr>
      <vt:lpstr>Sparse Regression strategy  two-step procedure</vt:lpstr>
      <vt:lpstr>Sparse Regression strategy  Bias-corrected Dantzig Selector</vt:lpstr>
      <vt:lpstr>2. Proof of main results</vt:lpstr>
      <vt:lpstr>Proof: notation</vt:lpstr>
      <vt:lpstr>Proof: intermediate results</vt:lpstr>
      <vt:lpstr>PowerPoint Presentation</vt:lpstr>
      <vt:lpstr>Proof: Theorem 3.1</vt:lpstr>
      <vt:lpstr>Proof: Theorem 3.1</vt:lpstr>
      <vt:lpstr>Proof: Theorem 3.2</vt:lpstr>
      <vt:lpstr>3. experiment</vt:lpstr>
      <vt:lpstr>1、数据预处理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Subspace Clustering</dc:title>
  <dc:subject/>
  <dc:creator>PianoCoder</dc:creator>
  <cp:keywords/>
  <dc:description/>
  <cp:lastModifiedBy>root</cp:lastModifiedBy>
  <cp:revision>98</cp:revision>
  <dcterms:created xsi:type="dcterms:W3CDTF">2014-12-14T10:08:55Z</dcterms:created>
  <dcterms:modified xsi:type="dcterms:W3CDTF">2014-12-27T09:43:49Z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